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7"/>
  </p:notesMasterIdLst>
  <p:handoutMasterIdLst>
    <p:handoutMasterId r:id="rId18"/>
  </p:handoutMasterIdLst>
  <p:sldIdLst>
    <p:sldId id="257" r:id="rId5"/>
    <p:sldId id="389" r:id="rId6"/>
    <p:sldId id="384" r:id="rId7"/>
    <p:sldId id="317" r:id="rId8"/>
    <p:sldId id="392" r:id="rId9"/>
    <p:sldId id="279" r:id="rId10"/>
    <p:sldId id="277" r:id="rId11"/>
    <p:sldId id="393" r:id="rId12"/>
    <p:sldId id="394" r:id="rId13"/>
    <p:sldId id="278" r:id="rId14"/>
    <p:sldId id="321" r:id="rId15"/>
    <p:sldId id="391" r:id="rId16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93725" autoAdjust="0"/>
  </p:normalViewPr>
  <p:slideViewPr>
    <p:cSldViewPr snapToGrid="0">
      <p:cViewPr varScale="1">
        <p:scale>
          <a:sx n="107" d="100"/>
          <a:sy n="107" d="100"/>
        </p:scale>
        <p:origin x="91" y="1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42ED23-981A-47F0-A975-9F9DBE60B5D2}" type="datetime1">
              <a:rPr lang="tr-TR" smtClean="0"/>
              <a:t>19.06.2025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F25B81-550B-4C70-AB0F-9B1B0907CDCD}" type="datetime1">
              <a:rPr lang="tr-TR" smtClean="0"/>
              <a:t>19.06.2025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tr-TR" smtClean="0"/>
              <a:t>1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00949FC-ED65-4E56-A4EB-BA1B58DAD0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87A58C3-8901-492D-9376-01E59DACC57B}" type="datetime1">
              <a:rPr lang="tr-TR" smtClean="0"/>
              <a:t>19.06.2025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tr-TR" smtClean="0"/>
              <a:t>3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2D9A3FB-FCE4-43ED-8C12-9181EDF9DCE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6AB4378-AB29-4F4F-805F-C4E72519CBDA}" type="datetime1">
              <a:rPr lang="tr-TR" smtClean="0"/>
              <a:t>19.06.2025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tr-TR" smtClean="0"/>
              <a:t>4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00E72E9-DEFC-4D8F-B629-ACDF7B1E1F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B70F0F3-9AE8-4CF9-AA32-8CF1CD68D989}" type="datetime1">
              <a:rPr lang="tr-TR" smtClean="0"/>
              <a:t>19.06.2025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02D6E-1AE0-677D-3493-07589EAD6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33EEEADB-DEBE-F164-290C-C544EDCB6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>
            <a:extLst>
              <a:ext uri="{FF2B5EF4-FFF2-40B4-BE49-F238E27FC236}">
                <a16:creationId xmlns:a16="http://schemas.microsoft.com/office/drawing/2014/main" id="{7ADD02C5-0E8C-4626-7C9F-F72E324D6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D0D1AE1-454D-0FB5-7226-1B2B1B10B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tr-TR" smtClean="0"/>
              <a:t>5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15B207B-0DA0-30C9-C410-B822909F941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B70F0F3-9AE8-4CF9-AA32-8CF1CD68D989}" type="datetime1">
              <a:rPr lang="tr-TR" smtClean="0"/>
              <a:t>19.06.2025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375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tr-TR" smtClean="0"/>
              <a:t>11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F3AB5F5-E1B7-4F1F-A88A-41A8D7031F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E9BB742-8793-433B-B0E0-891FBEC27B92}" type="datetime1">
              <a:rPr lang="tr-TR" smtClean="0"/>
              <a:t>19.06.2025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tr-TR" sz="4800"/>
              <a:t>3DFloat</a:t>
            </a:r>
          </a:p>
        </p:txBody>
      </p:sp>
      <p:sp>
        <p:nvSpPr>
          <p:cNvPr id="14" name="Resim Yer Tutucusu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Serbest Biçim: Şekil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</p:grp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İçerik 3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Serbest Form: Şekil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tr-TR" dirty="0"/>
            </a:p>
          </p:txBody>
        </p:sp>
        <p:sp>
          <p:nvSpPr>
            <p:cNvPr id="36" name="Serbest Biçim: Şekil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</p:grpSp>
      <p:sp>
        <p:nvSpPr>
          <p:cNvPr id="19" name="Serbest Biçim: Şekil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sp>
        <p:nvSpPr>
          <p:cNvPr id="15" name="Başlık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tr-T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tr-TR"/>
              <a:t>Asıl başlık stilini düzenlemek için tıklayın</a:t>
            </a:r>
          </a:p>
        </p:txBody>
      </p:sp>
      <p:sp>
        <p:nvSpPr>
          <p:cNvPr id="16" name="Metin Yer Tutucusu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17" name="İçerik Yer Tutucusu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</a:p>
        </p:txBody>
      </p:sp>
      <p:sp>
        <p:nvSpPr>
          <p:cNvPr id="22" name="Metin Yer Tutucusu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tr-T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tr-TR"/>
              <a:t>Asıl metin stillerini düzenlemek için tıklayın</a:t>
            </a:r>
          </a:p>
        </p:txBody>
      </p:sp>
      <p:sp>
        <p:nvSpPr>
          <p:cNvPr id="23" name="İçerik Yer Tutucusu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</a:p>
        </p:txBody>
      </p:sp>
      <p:sp>
        <p:nvSpPr>
          <p:cNvPr id="18" name="Metin Yer Tutucusu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tr-T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tr-TR"/>
              <a:t>DÜZENLEMEK için tıklayın</a:t>
            </a:r>
          </a:p>
        </p:txBody>
      </p:sp>
      <p:sp>
        <p:nvSpPr>
          <p:cNvPr id="21" name="İçerik Yer Tutucusu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Öz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tr-TR"/>
              <a:t>Asıl başlık stilini düzenlemek için tıklayın</a:t>
            </a:r>
          </a:p>
        </p:txBody>
      </p:sp>
      <p:sp>
        <p:nvSpPr>
          <p:cNvPr id="10" name="Resim Yer Tutucusu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apan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aşlık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1" name="Alt Başlık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tr-TR">
                <a:solidFill>
                  <a:schemeClr val="tx1">
                    <a:alpha val="60000"/>
                  </a:schemeClr>
                </a:solidFill>
              </a:rPr>
              <a:t>Asıl alt başlık stilini düzenlemek için tıklayın</a:t>
            </a:r>
            <a:endParaRPr lang="tr-T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Resim Yer Tutucusu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  <a:endParaRPr lang="tr-TR" dirty="0"/>
          </a:p>
        </p:txBody>
      </p:sp>
      <p:sp>
        <p:nvSpPr>
          <p:cNvPr id="42" name="Resim Yer Tutucusu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Serbest Biçim: Şekil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tr-TR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46" name="Serbest Biçim: Şekil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tr-T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Serbest Biçim: Şekil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</p:grp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/>
              <a:t>Asıl alt başlık stilini düzenlemek için tıklayın</a:t>
            </a:r>
            <a:endParaRPr lang="tr-TR" dirty="0"/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  <p:sp>
        <p:nvSpPr>
          <p:cNvPr id="19" name="Serbest Biçim: Şekil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grpSp>
        <p:nvGrpSpPr>
          <p:cNvPr id="34" name="Gr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Serbest Form: Şekil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tr-TR" dirty="0"/>
            </a:p>
          </p:txBody>
        </p:sp>
        <p:sp>
          <p:nvSpPr>
            <p:cNvPr id="36" name="Serbest Biçim: Şekil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grpSp>
        <p:nvGrpSpPr>
          <p:cNvPr id="13" name="Gr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Serbest Biçim: Şekil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Serbest Biçim: Şekil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ünd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tr-TR"/>
              <a:t>Başlık eklemek için tıklayın</a:t>
            </a:r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tr-TR" sz="1600"/>
              <a:t>Metin eklemek için tıklayın</a:t>
            </a:r>
          </a:p>
        </p:txBody>
      </p:sp>
      <p:sp>
        <p:nvSpPr>
          <p:cNvPr id="17" name="Resim Yer Tutucusu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22" name="Resim Yer Tutucusu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25" name="Resim Yer Tutucusu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grpSp>
        <p:nvGrpSpPr>
          <p:cNvPr id="10" name="Gr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Serbest Biçim: Şekil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iri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şlık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12" name="Resim Yer Tutucusu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18" name="Resim Yer Tutucusu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19" name="Resim Yer Tutucusu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20" name="Resim Yer Tutucusu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İçerik Yer Tutucusu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ölüm so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sim Yer Tutucusu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/>
          </a:p>
        </p:txBody>
      </p:sp>
      <p:sp>
        <p:nvSpPr>
          <p:cNvPr id="15" name="Başlık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16" name="Alt Başlık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tr-TR">
                <a:solidFill>
                  <a:schemeClr val="tx1">
                    <a:alpha val="60000"/>
                  </a:schemeClr>
                </a:solidFill>
              </a:rPr>
              <a:t>Asıl alt başlık stilini düzenlemek için tıklayın</a:t>
            </a:r>
            <a:endParaRPr lang="tr-T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ölüm so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sim Yer Tutucusu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16" name="Alt Başlık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tr-TR">
                <a:solidFill>
                  <a:schemeClr val="tx1">
                    <a:alpha val="60000"/>
                  </a:schemeClr>
                </a:solidFill>
              </a:rPr>
              <a:t>Asıl alt başlık stilini düzenlemek için tıklayın</a:t>
            </a:r>
            <a:endParaRPr lang="tr-T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Başlık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tr-TR"/>
              <a:t>Asıl başlık stilini düzenlemek için tıklayın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Grafik Tablosu Zaman Çizelg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Serbest Biçim: Şekil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16" name="Serbest Biçim: Şekil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tr-TR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tr-TR" dirty="0"/>
            </a:lvl1pPr>
          </a:lstStyle>
          <a:p>
            <a:pPr lvl="0" rtl="0">
              <a:lnSpc>
                <a:spcPct val="100000"/>
              </a:lnSpc>
            </a:pPr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tr-TR"/>
              <a:t>Asıl başlık stilini düzenlemek için tıklayın</a:t>
            </a:r>
            <a:endParaRPr lang="tr-TR" dirty="0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Serbest 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10" name="Serbest 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11" name="Serbest 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sp>
        <p:nvSpPr>
          <p:cNvPr id="17" name="İçerik Yer Tutucusu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15" name="Resim Yer Tutucusu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k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ikdörtgen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tr-T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sp>
        <p:nvSpPr>
          <p:cNvPr id="40" name="Başlık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tr-TR"/>
              <a:t>Ekip</a:t>
            </a:r>
          </a:p>
        </p:txBody>
      </p:sp>
      <p:grpSp>
        <p:nvGrpSpPr>
          <p:cNvPr id="51" name="Gr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Serbest Biçim: Şekil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53" name="Serbest Biçim: Şekil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tr-TR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</p:grpSp>
      <p:sp>
        <p:nvSpPr>
          <p:cNvPr id="56" name="Resim Yer Tutucusu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57" name="Resim Yer Tutucusu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58" name="Resim Yer Tutucusu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  <a:endParaRPr lang="tr-TR" dirty="0"/>
          </a:p>
        </p:txBody>
      </p:sp>
      <p:sp>
        <p:nvSpPr>
          <p:cNvPr id="59" name="Resim Yer Tutucusu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63" name="Metin Yer Tutucusu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tr-TR"/>
              <a:t>Ad</a:t>
            </a:r>
          </a:p>
        </p:txBody>
      </p:sp>
      <p:sp>
        <p:nvSpPr>
          <p:cNvPr id="61" name="Metin Yer Tutucusu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tr-TR"/>
              <a:t>Başlık</a:t>
            </a:r>
          </a:p>
        </p:txBody>
      </p:sp>
      <p:sp>
        <p:nvSpPr>
          <p:cNvPr id="65" name="Metin Yer Tutucusu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tr-TR"/>
              <a:t>Ad</a:t>
            </a:r>
          </a:p>
        </p:txBody>
      </p:sp>
      <p:sp>
        <p:nvSpPr>
          <p:cNvPr id="64" name="Metin Yer Tutucusu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tr-TR"/>
              <a:t>Başlık</a:t>
            </a:r>
          </a:p>
        </p:txBody>
      </p:sp>
      <p:sp>
        <p:nvSpPr>
          <p:cNvPr id="67" name="Metin Yer Tutucusu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tr-TR"/>
              <a:t>Ad</a:t>
            </a:r>
          </a:p>
        </p:txBody>
      </p:sp>
      <p:sp>
        <p:nvSpPr>
          <p:cNvPr id="66" name="Metin Yer Tutucusu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tr-TR"/>
              <a:t>Başlık</a:t>
            </a:r>
          </a:p>
        </p:txBody>
      </p:sp>
      <p:sp>
        <p:nvSpPr>
          <p:cNvPr id="69" name="Metin Yer Tutucusu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tr-TR"/>
              <a:t>Ad</a:t>
            </a:r>
          </a:p>
        </p:txBody>
      </p:sp>
      <p:sp>
        <p:nvSpPr>
          <p:cNvPr id="68" name="Metin Yer Tutucusu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tr-TR"/>
              <a:t>Başlık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İçerik 2 sütunu (karşılaştırma slaydı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tr-T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tr-TR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</a:p>
        </p:txBody>
      </p:sp>
      <p:sp>
        <p:nvSpPr>
          <p:cNvPr id="7" name="Tarih Yer Tutucusu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tr-TR" dirty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tr-TR"/>
              <a:t>2 Şubat 20XX, Salı</a:t>
            </a:r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tr-TR"/>
              <a:t>Örnek Alt Bilgi Metni</a:t>
            </a:r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tr-TR" sz="4800" kern="1200" dirty="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rmAutofit fontScale="90000"/>
          </a:bodyPr>
          <a:lstStyle/>
          <a:p>
            <a:pPr rtl="0"/>
            <a:r>
              <a:rPr lang="tr-TR" dirty="0"/>
              <a:t>MAHSUL VERİMLİLİĞİ TAHMİNİ VE PLANLAMA</a:t>
            </a:r>
          </a:p>
        </p:txBody>
      </p:sp>
      <p:pic>
        <p:nvPicPr>
          <p:cNvPr id="14" name="Resim Yer Tutucusu 13" descr="Veri Noktaları Dijital arka planı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Alt Başlık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tr-TR" dirty="0"/>
              <a:t>VAHİT SEYİT BAŞA</a:t>
            </a:r>
          </a:p>
          <a:p>
            <a:pPr rtl="0"/>
            <a:r>
              <a:rPr lang="tr-TR" dirty="0"/>
              <a:t>170420024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r>
              <a:rPr lang="tr-TR" dirty="0"/>
              <a:t>Model Performans Karşılaştırması</a:t>
            </a:r>
          </a:p>
        </p:txBody>
      </p:sp>
      <p:sp>
        <p:nvSpPr>
          <p:cNvPr id="16" name="Slayt Numarası Yer Tutucusu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tr-TR" smtClean="0"/>
              <a:pPr rtl="0"/>
              <a:t>10</a:t>
            </a:fld>
            <a:endParaRPr lang="tr-TR"/>
          </a:p>
        </p:txBody>
      </p:sp>
      <p:graphicFrame>
        <p:nvGraphicFramePr>
          <p:cNvPr id="19" name="İçerik Yer Tutucusu 18">
            <a:extLst>
              <a:ext uri="{FF2B5EF4-FFF2-40B4-BE49-F238E27FC236}">
                <a16:creationId xmlns:a16="http://schemas.microsoft.com/office/drawing/2014/main" id="{9C883D37-2019-D6EB-DC23-16EE9B951D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0863" y="2822783"/>
          <a:ext cx="11090276" cy="2560222"/>
        </p:xfrm>
        <a:graphic>
          <a:graphicData uri="http://schemas.openxmlformats.org/drawingml/2006/table">
            <a:tbl>
              <a:tblPr/>
              <a:tblGrid>
                <a:gridCol w="2772569">
                  <a:extLst>
                    <a:ext uri="{9D8B030D-6E8A-4147-A177-3AD203B41FA5}">
                      <a16:colId xmlns:a16="http://schemas.microsoft.com/office/drawing/2014/main" val="3722464943"/>
                    </a:ext>
                  </a:extLst>
                </a:gridCol>
                <a:gridCol w="2772569">
                  <a:extLst>
                    <a:ext uri="{9D8B030D-6E8A-4147-A177-3AD203B41FA5}">
                      <a16:colId xmlns:a16="http://schemas.microsoft.com/office/drawing/2014/main" val="2807350846"/>
                    </a:ext>
                  </a:extLst>
                </a:gridCol>
                <a:gridCol w="2772569">
                  <a:extLst>
                    <a:ext uri="{9D8B030D-6E8A-4147-A177-3AD203B41FA5}">
                      <a16:colId xmlns:a16="http://schemas.microsoft.com/office/drawing/2014/main" val="744820624"/>
                    </a:ext>
                  </a:extLst>
                </a:gridCol>
                <a:gridCol w="2772569">
                  <a:extLst>
                    <a:ext uri="{9D8B030D-6E8A-4147-A177-3AD203B41FA5}">
                      <a16:colId xmlns:a16="http://schemas.microsoft.com/office/drawing/2014/main" val="1875037450"/>
                    </a:ext>
                  </a:extLst>
                </a:gridCol>
              </a:tblGrid>
              <a:tr h="365708">
                <a:tc>
                  <a:txBody>
                    <a:bodyPr/>
                    <a:lstStyle/>
                    <a:p>
                      <a:r>
                        <a:rPr lang="tr-TR" sz="1800"/>
                        <a:t>Model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800"/>
                        <a:t>R² Score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800"/>
                        <a:t>RMSE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800"/>
                        <a:t>MAE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152068"/>
                  </a:ext>
                </a:extLst>
              </a:tr>
              <a:tr h="365708">
                <a:tc>
                  <a:txBody>
                    <a:bodyPr/>
                    <a:lstStyle/>
                    <a:p>
                      <a:r>
                        <a:rPr lang="tr-TR" sz="1800"/>
                        <a:t>LSTM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800"/>
                        <a:t>0.9664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800"/>
                        <a:t>3.3134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800"/>
                        <a:t>2.431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064443"/>
                  </a:ext>
                </a:extLst>
              </a:tr>
              <a:tr h="365708">
                <a:tc>
                  <a:txBody>
                    <a:bodyPr/>
                    <a:lstStyle/>
                    <a:p>
                      <a:r>
                        <a:rPr lang="tr-TR" sz="1800"/>
                        <a:t>Random Forest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800"/>
                        <a:t>0.9991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800"/>
                        <a:t>0.5363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800"/>
                        <a:t>0.2569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9537585"/>
                  </a:ext>
                </a:extLst>
              </a:tr>
              <a:tr h="365708">
                <a:tc>
                  <a:txBody>
                    <a:bodyPr/>
                    <a:lstStyle/>
                    <a:p>
                      <a:r>
                        <a:rPr lang="tr-TR" sz="1800"/>
                        <a:t>XGBoost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800"/>
                        <a:t>0.9996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800"/>
                        <a:t>0.3743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800"/>
                        <a:t>0.272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017728"/>
                  </a:ext>
                </a:extLst>
              </a:tr>
              <a:tr h="365708">
                <a:tc>
                  <a:txBody>
                    <a:bodyPr/>
                    <a:lstStyle/>
                    <a:p>
                      <a:r>
                        <a:rPr lang="tr-TR" sz="1800"/>
                        <a:t>Lasso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800"/>
                        <a:t>0.5115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800"/>
                        <a:t>12.6274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800"/>
                        <a:t>10.0685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376654"/>
                  </a:ext>
                </a:extLst>
              </a:tr>
              <a:tr h="365708">
                <a:tc>
                  <a:txBody>
                    <a:bodyPr/>
                    <a:lstStyle/>
                    <a:p>
                      <a:r>
                        <a:rPr lang="tr-TR" sz="1800"/>
                        <a:t>Ridge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800"/>
                        <a:t>0.5114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800"/>
                        <a:t>12.628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800"/>
                        <a:t>10.0532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3744830"/>
                  </a:ext>
                </a:extLst>
              </a:tr>
              <a:tr h="365708">
                <a:tc>
                  <a:txBody>
                    <a:bodyPr/>
                    <a:lstStyle/>
                    <a:p>
                      <a:r>
                        <a:rPr lang="tr-TR" sz="1800"/>
                        <a:t>ElasticNet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800"/>
                        <a:t>0.4897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800"/>
                        <a:t>12.9056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10.3159</a:t>
                      </a:r>
                    </a:p>
                  </a:txBody>
                  <a:tcPr marL="91427" marR="91427" marT="45713" marB="45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303524"/>
                  </a:ext>
                </a:extLst>
              </a:tr>
            </a:tbl>
          </a:graphicData>
        </a:graphic>
      </p:graphicFrame>
      <p:sp>
        <p:nvSpPr>
          <p:cNvPr id="20" name="Rectangle 6">
            <a:extLst>
              <a:ext uri="{FF2B5EF4-FFF2-40B4-BE49-F238E27FC236}">
                <a16:creationId xmlns:a16="http://schemas.microsoft.com/office/drawing/2014/main" id="{6CDE414C-DD4F-022E-1A63-EBF9FA3FE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499410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>
            <a:normAutofit/>
          </a:bodyPr>
          <a:lstStyle/>
          <a:p>
            <a:r>
              <a:rPr lang="tr-TR" sz="4400"/>
              <a:t>Gelecek Çalışmalar ve Kapanış</a:t>
            </a:r>
          </a:p>
        </p:txBody>
      </p:sp>
      <p:pic>
        <p:nvPicPr>
          <p:cNvPr id="16" name="Resim Yer Tutucusu 15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5220" b="25220"/>
          <a:stretch/>
        </p:blipFill>
        <p:spPr>
          <a:xfrm>
            <a:off x="20" y="10"/>
            <a:ext cx="12191980" cy="3776462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42F96-0D04-8D1C-EC61-58019A7F2A3E}"/>
              </a:ext>
            </a:extLst>
          </p:cNvPr>
          <p:cNvSpPr>
            <a:spLocks noGrp="1" noChangeArrowheads="1"/>
          </p:cNvSpPr>
          <p:nvPr>
            <p:ph sz="quarter" idx="15"/>
          </p:nvPr>
        </p:nvSpPr>
        <p:spPr bwMode="auto">
          <a:xfrm>
            <a:off x="5262411" y="4508500"/>
            <a:ext cx="6221412" cy="156368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>
                <a:ln>
                  <a:noFill/>
                </a:ln>
                <a:effectLst/>
              </a:rPr>
              <a:t>Gerçek zamanlı sensör verileriyle entegrasyon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>
                <a:ln>
                  <a:noFill/>
                </a:ln>
                <a:effectLst/>
              </a:rPr>
              <a:t>Mevsimsel öngörü sistemleriyle birleştirme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>
                <a:ln>
                  <a:noFill/>
                </a:ln>
                <a:effectLst/>
              </a:rPr>
              <a:t>Tarım 4.0 için karar destek altyapısı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tr-TR" smtClean="0"/>
              <a:pPr rtl="0">
                <a:spcAft>
                  <a:spcPts val="600"/>
                </a:spcAft>
              </a:pPr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aşlık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tr-TR"/>
              <a:t>Teşekkürler</a:t>
            </a:r>
          </a:p>
        </p:txBody>
      </p:sp>
      <p:sp>
        <p:nvSpPr>
          <p:cNvPr id="23" name="Alt Başlık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/>
          <a:lstStyle/>
          <a:p>
            <a:pPr rtl="0"/>
            <a:r>
              <a:rPr lang="tr-TR" dirty="0"/>
              <a:t>VAHİT SEYİT BAŞA</a:t>
            </a:r>
          </a:p>
          <a:p>
            <a:pPr rtl="0"/>
            <a:r>
              <a:rPr lang="tr-TR" dirty="0"/>
              <a:t>170420024</a:t>
            </a:r>
          </a:p>
        </p:txBody>
      </p:sp>
      <p:pic>
        <p:nvPicPr>
          <p:cNvPr id="27" name="Resim Yer Tutucusu 26" descr="Veri Noktaları Dijital arka planı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Resim Yer Tutucusu 32" descr="Veri Noktaları Dijital arka planı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tr-TR" smtClean="0"/>
              <a:pPr rtl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rtlCol="0"/>
          <a:lstStyle/>
          <a:p>
            <a:r>
              <a:rPr lang="es-ES" dirty="0" err="1"/>
              <a:t>Giriş</a:t>
            </a:r>
            <a:r>
              <a:rPr lang="es-ES" dirty="0"/>
              <a:t> ve </a:t>
            </a:r>
            <a:r>
              <a:rPr lang="es-ES" dirty="0" err="1"/>
              <a:t>Proje</a:t>
            </a:r>
            <a:r>
              <a:rPr lang="es-ES" dirty="0"/>
              <a:t> </a:t>
            </a:r>
            <a:r>
              <a:rPr lang="es-ES" dirty="0" err="1"/>
              <a:t>Tanıtımı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86271"/>
            <a:ext cx="4714081" cy="3415519"/>
          </a:xfrm>
        </p:spPr>
        <p:txBody>
          <a:bodyPr rtlCol="0"/>
          <a:lstStyle/>
          <a:p>
            <a:r>
              <a:rPr lang="tr-TR" dirty="0"/>
              <a:t>Tarım sektöründeki temel sorunlar (iklim değişikliği, su kaynakları, verimlilik)</a:t>
            </a:r>
          </a:p>
          <a:p>
            <a:r>
              <a:rPr lang="tr-TR" dirty="0"/>
              <a:t>Projenin amacı: </a:t>
            </a:r>
            <a:r>
              <a:rPr lang="tr-TR" i="1" dirty="0"/>
              <a:t>Hasat öncesi verim tahmini için karar destek sistemi geliştirmek</a:t>
            </a:r>
            <a:endParaRPr lang="tr-TR" dirty="0"/>
          </a:p>
          <a:p>
            <a:r>
              <a:rPr lang="tr-TR" dirty="0"/>
              <a:t>Kapsam: </a:t>
            </a:r>
            <a:r>
              <a:rPr lang="tr-TR" i="1" dirty="0"/>
              <a:t>Mısır ürünü, Iowa bölgesi, 2018–2023 verileri</a:t>
            </a:r>
            <a:endParaRPr lang="tr-TR" dirty="0"/>
          </a:p>
        </p:txBody>
      </p:sp>
      <p:pic>
        <p:nvPicPr>
          <p:cNvPr id="8" name="Resim Yer Tutucusu 7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202779" y="1728280"/>
            <a:ext cx="3448558" cy="3448558"/>
          </a:xfrm>
        </p:spPr>
      </p:pic>
      <p:pic>
        <p:nvPicPr>
          <p:cNvPr id="10" name="Resim Yer Tutucusu 9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Resim Yer Tutucusu 11" descr="Veriler Arka Planı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Slayt Numarası Yer Tutucusu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tr-TR" smtClean="0"/>
              <a:pPr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r>
              <a:rPr lang="tr-TR" dirty="0"/>
              <a:t>Problemin Tanımı ve Önemi</a:t>
            </a:r>
          </a:p>
        </p:txBody>
      </p:sp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712" r="1971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Resim Yer Tutucusu 19" descr="Veri Noktaları Dijital arka planı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Resim Yer Tutucusu 24" descr="Dijital Grafik Ekranı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tr-TR" smtClean="0"/>
              <a:pPr/>
              <a:t>3</a:t>
            </a:fld>
            <a:endParaRPr lang="tr-TR"/>
          </a:p>
        </p:txBody>
      </p:sp>
      <p:pic>
        <p:nvPicPr>
          <p:cNvPr id="23" name="Resim Yer Tutucusu 22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27356" r="27356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İçerik Yer Tutucusu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 fontScale="92500" lnSpcReduction="20000"/>
          </a:bodyPr>
          <a:lstStyle/>
          <a:p>
            <a:r>
              <a:rPr lang="tr-TR" dirty="0"/>
              <a:t>Neden verim tahmini?</a:t>
            </a:r>
          </a:p>
          <a:p>
            <a:r>
              <a:rPr lang="tr-TR" dirty="0"/>
              <a:t>Tarımda veri temelli planlamanın önemi</a:t>
            </a:r>
          </a:p>
          <a:p>
            <a:r>
              <a:rPr lang="tr-TR" dirty="0"/>
              <a:t>Çiftçilere, yöneticilere ve karar vericilere katkı sağlayan yönler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erbest Biçim: Şekil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grpSp>
        <p:nvGrpSpPr>
          <p:cNvPr id="40" name="Gr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Serbest Biçim: Şekil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/>
            </a:p>
          </p:txBody>
        </p:sp>
        <p:sp>
          <p:nvSpPr>
            <p:cNvPr id="42" name="Serbest Biçim: Şekil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</p:grpSp>
      <p:sp useBgFill="1">
        <p:nvSpPr>
          <p:cNvPr id="46" name="Dikdörtgen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/>
          </a:p>
        </p:txBody>
      </p:sp>
      <p:pic>
        <p:nvPicPr>
          <p:cNvPr id="8" name="Resim Yer Tutucusu 7" descr="Veri Noktaları Dijital arka planı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Dikdörtgen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/>
          </a:p>
        </p:txBody>
      </p:sp>
      <p:sp>
        <p:nvSpPr>
          <p:cNvPr id="50" name="Dikdörtgen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/>
          </a:p>
        </p:txBody>
      </p:sp>
      <p:sp>
        <p:nvSpPr>
          <p:cNvPr id="15" name="Başlık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tr-TR" dirty="0"/>
              <a:t>Kullanılan Veri Kaynakları</a:t>
            </a:r>
            <a:endParaRPr lang="tr-TR" sz="64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16" name="Alt Başlık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 fontScale="77500" lnSpcReduction="20000"/>
          </a:bodyPr>
          <a:lstStyle/>
          <a:p>
            <a:r>
              <a:rPr lang="tr-TR" b="1" dirty="0"/>
              <a:t>Sentinel-2 Uydu Verileri:</a:t>
            </a:r>
            <a:r>
              <a:rPr lang="tr-TR" dirty="0"/>
              <a:t> NDVI, NDRE, EVI</a:t>
            </a:r>
          </a:p>
          <a:p>
            <a:r>
              <a:rPr lang="tr-TR" b="1" dirty="0"/>
              <a:t>NASA POWER API:</a:t>
            </a:r>
            <a:r>
              <a:rPr lang="tr-TR" dirty="0"/>
              <a:t> Sıcaklık, yağış, güneşlenme, nem</a:t>
            </a:r>
          </a:p>
          <a:p>
            <a:r>
              <a:rPr lang="tr-TR" b="1" dirty="0"/>
              <a:t>USDA NASS Verileri:</a:t>
            </a:r>
            <a:r>
              <a:rPr lang="tr-TR" dirty="0"/>
              <a:t> İlçe bazlı yıllık verim</a:t>
            </a:r>
          </a:p>
          <a:p>
            <a:r>
              <a:rPr lang="tr-TR" b="1" dirty="0"/>
              <a:t>CDL:</a:t>
            </a:r>
            <a:r>
              <a:rPr lang="tr-TR" dirty="0"/>
              <a:t> Piksel bazlı mısır etiketleri</a:t>
            </a:r>
            <a:br>
              <a:rPr lang="tr-TR" dirty="0"/>
            </a:br>
            <a:endParaRPr lang="tr-TR" dirty="0"/>
          </a:p>
        </p:txBody>
      </p:sp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860A8E-CCE0-1024-1327-0969911CC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erbest Biçim: Şekil 33">
            <a:extLst>
              <a:ext uri="{FF2B5EF4-FFF2-40B4-BE49-F238E27FC236}">
                <a16:creationId xmlns:a16="http://schemas.microsoft.com/office/drawing/2014/main" id="{B2115929-F22B-7FB2-557F-1EF334640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E752038-D204-5D8A-E08F-141AD74FB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5992343-0EC9-2061-BBC4-98F1D468A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grpSp>
        <p:nvGrpSpPr>
          <p:cNvPr id="40" name="Grup 39">
            <a:extLst>
              <a:ext uri="{FF2B5EF4-FFF2-40B4-BE49-F238E27FC236}">
                <a16:creationId xmlns:a16="http://schemas.microsoft.com/office/drawing/2014/main" id="{DE575C7C-4313-73C8-7D2F-A1EE9B10D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Serbest Biçim: Şekil 40">
              <a:extLst>
                <a:ext uri="{FF2B5EF4-FFF2-40B4-BE49-F238E27FC236}">
                  <a16:creationId xmlns:a16="http://schemas.microsoft.com/office/drawing/2014/main" id="{9C76D85B-ADE7-6787-CD4D-07D0B02D1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/>
            </a:p>
          </p:txBody>
        </p:sp>
        <p:sp>
          <p:nvSpPr>
            <p:cNvPr id="42" name="Serbest Biçim: Şekil 41">
              <a:extLst>
                <a:ext uri="{FF2B5EF4-FFF2-40B4-BE49-F238E27FC236}">
                  <a16:creationId xmlns:a16="http://schemas.microsoft.com/office/drawing/2014/main" id="{BCF36469-5CA1-D16A-8DEF-54BAFCBF2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C76F502-576A-18A4-A0C5-1B11C8F3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25809F-7F49-F9CD-9D9E-F6267DAEE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</p:grpSp>
      <p:sp useBgFill="1">
        <p:nvSpPr>
          <p:cNvPr id="46" name="Dikdörtgen 45">
            <a:extLst>
              <a:ext uri="{FF2B5EF4-FFF2-40B4-BE49-F238E27FC236}">
                <a16:creationId xmlns:a16="http://schemas.microsoft.com/office/drawing/2014/main" id="{D5BE5073-7336-4F40-E73B-A54AE81C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/>
          </a:p>
        </p:txBody>
      </p:sp>
      <p:pic>
        <p:nvPicPr>
          <p:cNvPr id="8" name="Resim Yer Tutucusu 7" descr="Veri Noktaları Dijital arka planı">
            <a:extLst>
              <a:ext uri="{FF2B5EF4-FFF2-40B4-BE49-F238E27FC236}">
                <a16:creationId xmlns:a16="http://schemas.microsoft.com/office/drawing/2014/main" id="{7C994513-397E-881C-9024-D1FCF3F15F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Dikdörtgen 47">
            <a:extLst>
              <a:ext uri="{FF2B5EF4-FFF2-40B4-BE49-F238E27FC236}">
                <a16:creationId xmlns:a16="http://schemas.microsoft.com/office/drawing/2014/main" id="{61F86147-3658-D33C-301C-B891BD990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/>
          </a:p>
        </p:txBody>
      </p:sp>
      <p:sp>
        <p:nvSpPr>
          <p:cNvPr id="50" name="Dikdörtgen 49">
            <a:extLst>
              <a:ext uri="{FF2B5EF4-FFF2-40B4-BE49-F238E27FC236}">
                <a16:creationId xmlns:a16="http://schemas.microsoft.com/office/drawing/2014/main" id="{FDA098AC-F711-07D7-3C4C-928231BB0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/>
          </a:p>
        </p:txBody>
      </p:sp>
      <p:sp>
        <p:nvSpPr>
          <p:cNvPr id="15" name="Başlık 14">
            <a:extLst>
              <a:ext uri="{FF2B5EF4-FFF2-40B4-BE49-F238E27FC236}">
                <a16:creationId xmlns:a16="http://schemas.microsoft.com/office/drawing/2014/main" id="{17B78760-878E-79B8-C5DD-E859F5906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tr-TR" dirty="0"/>
              <a:t>Kullanılan Teknolojiler</a:t>
            </a:r>
            <a:endParaRPr lang="tr-TR" sz="64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16" name="Alt Başlık 15">
            <a:extLst>
              <a:ext uri="{FF2B5EF4-FFF2-40B4-BE49-F238E27FC236}">
                <a16:creationId xmlns:a16="http://schemas.microsoft.com/office/drawing/2014/main" id="{C6F6D937-D7E0-6CAA-A434-C8AC748D8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 fontScale="77500" lnSpcReduction="20000"/>
          </a:bodyPr>
          <a:lstStyle/>
          <a:p>
            <a:r>
              <a:rPr lang="tr-TR" dirty="0"/>
              <a:t>Google Earth Engine (GEE)</a:t>
            </a:r>
          </a:p>
          <a:p>
            <a:r>
              <a:rPr lang="tr-TR" dirty="0"/>
              <a:t>Python (</a:t>
            </a:r>
            <a:r>
              <a:rPr lang="tr-TR" dirty="0" err="1"/>
              <a:t>pandas</a:t>
            </a:r>
            <a:r>
              <a:rPr lang="tr-TR" dirty="0"/>
              <a:t>, </a:t>
            </a:r>
            <a:r>
              <a:rPr lang="tr-TR" dirty="0" err="1"/>
              <a:t>scikit-learn</a:t>
            </a:r>
            <a:r>
              <a:rPr lang="tr-TR" dirty="0"/>
              <a:t>, </a:t>
            </a:r>
            <a:r>
              <a:rPr lang="tr-TR" dirty="0" err="1"/>
              <a:t>matplotlib</a:t>
            </a:r>
            <a:r>
              <a:rPr lang="tr-TR" dirty="0"/>
              <a:t>)</a:t>
            </a:r>
          </a:p>
          <a:p>
            <a:r>
              <a:rPr lang="tr-TR" dirty="0" err="1"/>
              <a:t>TensorFlow</a:t>
            </a:r>
            <a:r>
              <a:rPr lang="tr-TR" dirty="0"/>
              <a:t> (LSTM, YOLO)</a:t>
            </a:r>
          </a:p>
          <a:p>
            <a:r>
              <a:rPr lang="tr-TR" dirty="0"/>
              <a:t>QGIS, </a:t>
            </a:r>
            <a:r>
              <a:rPr lang="tr-TR" dirty="0" err="1"/>
              <a:t>PostGIS</a:t>
            </a:r>
            <a:endParaRPr lang="tr-TR" dirty="0"/>
          </a:p>
          <a:p>
            <a:r>
              <a:rPr lang="tr-TR" dirty="0"/>
              <a:t>Bulut tabanlı işleme ve API bağlantıları</a:t>
            </a:r>
          </a:p>
        </p:txBody>
      </p:sp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52434DC2-D39B-ABFE-9606-BD2616ACF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AC82653A-5C08-E99C-737D-354744EB3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DF51627-F222-4DFD-648A-8078170B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815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rtlCol="0">
            <a:normAutofit/>
          </a:bodyPr>
          <a:lstStyle/>
          <a:p>
            <a:r>
              <a:rPr lang="tr-TR" b="1" dirty="0"/>
              <a:t>Yöntem: Veri Toplama ve Ön İşleme</a:t>
            </a:r>
          </a:p>
        </p:txBody>
      </p:sp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535809" y="656633"/>
            <a:ext cx="5132388" cy="5132388"/>
          </a:xfrm>
        </p:spPr>
      </p:pic>
      <p:sp>
        <p:nvSpPr>
          <p:cNvPr id="19" name="Tarih Yer Tutucusu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tr-TR"/>
              <a:t>2 Şubat 20XX, Salı</a:t>
            </a:r>
            <a:endParaRPr lang="tr-TR" dirty="0"/>
          </a:p>
        </p:txBody>
      </p:sp>
      <p:sp>
        <p:nvSpPr>
          <p:cNvPr id="20" name="Alt Bilgi Yer Tutucusu 19">
            <a:extLst>
              <a:ext uri="{FF2B5EF4-FFF2-40B4-BE49-F238E27FC236}">
                <a16:creationId xmlns:a16="http://schemas.microsoft.com/office/drawing/2014/main" id="{C77C6228-C5A8-44DC-ABD7-A22A4475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21" name="Slayt Numarası Yer Tutucusu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tr-TR" smtClean="0"/>
              <a:pPr rtl="0"/>
              <a:t>6</a:t>
            </a:fld>
            <a:endParaRPr lang="tr-T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D2AEC0-201E-3621-5EDE-DA6C7BB73883}"/>
              </a:ext>
            </a:extLst>
          </p:cNvPr>
          <p:cNvSpPr>
            <a:spLocks noGrp="1" noChangeArrowheads="1"/>
          </p:cNvSpPr>
          <p:nvPr>
            <p:ph sz="quarter" idx="15"/>
          </p:nvPr>
        </p:nvSpPr>
        <p:spPr bwMode="auto">
          <a:xfrm>
            <a:off x="550863" y="4097338"/>
            <a:ext cx="3565525" cy="235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NDVI zaman serisi çıkarımı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Bulut maskesi ve normalize işlemler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İklimsel verilerin yıllık ortalamaya dönüştürülmesi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 birleştirme: İlçe + yıl düzeyinde CSV üretimi</a:t>
            </a: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tr-TR" smtClean="0"/>
              <a:pPr rtl="0"/>
              <a:t>7</a:t>
            </a:fld>
            <a:endParaRPr lang="tr-TR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3A7CDB9D-8141-AAD2-B1C7-41F60A7CA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244" y="196900"/>
            <a:ext cx="5681756" cy="2878368"/>
          </a:xfr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2F871AB7-C2C2-A578-013D-BFB9BFB67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39" y="196900"/>
            <a:ext cx="5419818" cy="2879846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BC392C9A-4C96-4BA2-4C36-4C4DC4D20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744" y="3491034"/>
            <a:ext cx="5054799" cy="30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88611-E94E-86F8-94CC-CC229B144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CB4B60EC-522E-63F9-0730-86922B333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tr-TR" dirty="0"/>
              <a:t>LSTM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D819A90-9552-40AC-80CE-2B2E238A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tr-TR" smtClean="0"/>
              <a:pPr rtl="0"/>
              <a:t>8</a:t>
            </a:fld>
            <a:endParaRPr lang="tr-TR"/>
          </a:p>
        </p:txBody>
      </p:sp>
      <p:pic>
        <p:nvPicPr>
          <p:cNvPr id="10" name="İçerik Yer Tutucusu 9">
            <a:extLst>
              <a:ext uri="{FF2B5EF4-FFF2-40B4-BE49-F238E27FC236}">
                <a16:creationId xmlns:a16="http://schemas.microsoft.com/office/drawing/2014/main" id="{A645D0C3-1456-11BC-F373-33509FDD5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3" y="2291985"/>
            <a:ext cx="11090275" cy="3621818"/>
          </a:xfrm>
        </p:spPr>
      </p:pic>
    </p:spTree>
    <p:extLst>
      <p:ext uri="{BB962C8B-B14F-4D97-AF65-F5344CB8AC3E}">
        <p14:creationId xmlns:p14="http://schemas.microsoft.com/office/powerpoint/2010/main" val="3771973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7360A-6E5F-09E5-DC1B-F51175323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89D7E56C-DA98-26F7-662B-5C1C2C8F4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rtlCol="0">
            <a:normAutofit/>
          </a:bodyPr>
          <a:lstStyle/>
          <a:p>
            <a:r>
              <a:rPr lang="tr-TR" dirty="0"/>
              <a:t>Özellik Seçimi ve Korelasyon Analizi</a:t>
            </a:r>
            <a:endParaRPr lang="tr-TR" b="1" dirty="0"/>
          </a:p>
        </p:txBody>
      </p:sp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C692A4F5-F4E7-2DA2-EC5D-74BA856074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535809" y="656633"/>
            <a:ext cx="5132388" cy="5132388"/>
          </a:xfrm>
        </p:spPr>
      </p:pic>
      <p:sp>
        <p:nvSpPr>
          <p:cNvPr id="21" name="Slayt Numarası Yer Tutucusu 20">
            <a:extLst>
              <a:ext uri="{FF2B5EF4-FFF2-40B4-BE49-F238E27FC236}">
                <a16:creationId xmlns:a16="http://schemas.microsoft.com/office/drawing/2014/main" id="{95AE1344-BDE2-AB87-BB45-172A65E92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tr-TR" smtClean="0"/>
              <a:pPr rtl="0"/>
              <a:t>9</a:t>
            </a:fld>
            <a:endParaRPr lang="tr-T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8E397C6-432C-0D8A-9386-DDB19E349E32}"/>
              </a:ext>
            </a:extLst>
          </p:cNvPr>
          <p:cNvSpPr>
            <a:spLocks noGrp="1" noChangeArrowheads="1"/>
          </p:cNvSpPr>
          <p:nvPr>
            <p:ph sz="quarter" idx="15"/>
          </p:nvPr>
        </p:nvSpPr>
        <p:spPr bwMode="auto">
          <a:xfrm>
            <a:off x="550862" y="4328219"/>
            <a:ext cx="918749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mid_NDRE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water_stress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temp_avg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gibi en etkili değişkenler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Yıl değişkeninin çıkarılma gerekçesi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Özellik önem skoru analizi</a:t>
            </a:r>
          </a:p>
        </p:txBody>
      </p:sp>
    </p:spTree>
    <p:extLst>
      <p:ext uri="{BB962C8B-B14F-4D97-AF65-F5344CB8AC3E}">
        <p14:creationId xmlns:p14="http://schemas.microsoft.com/office/powerpoint/2010/main" val="299272568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592.tgt.Office_50301377_TF33713516_Win32_OJ112196127.potx" id="{BF394F44-30C1-4C04-B59A-E4AA2608C8F0}" vid="{3EE38AD3-D7C6-4B0B-8677-B0CED5DA8C99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{AD21B301-EC24-4AC2-AD4D-CCDBBD615E6F}tf33713516_win32</Template>
  <TotalTime>0</TotalTime>
  <Words>303</Words>
  <Application>Microsoft Office PowerPoint</Application>
  <PresentationFormat>Geniş ekran</PresentationFormat>
  <Paragraphs>95</Paragraphs>
  <Slides>12</Slides>
  <Notes>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7" baseType="lpstr">
      <vt:lpstr>Arial</vt:lpstr>
      <vt:lpstr>Calibri</vt:lpstr>
      <vt:lpstr>Gill Sans MT</vt:lpstr>
      <vt:lpstr>Times New Roman</vt:lpstr>
      <vt:lpstr>3DFloatVTI</vt:lpstr>
      <vt:lpstr>MAHSUL VERİMLİLİĞİ TAHMİNİ VE PLANLAMA</vt:lpstr>
      <vt:lpstr>Giriş ve Proje Tanıtımı</vt:lpstr>
      <vt:lpstr>Problemin Tanımı ve Önemi</vt:lpstr>
      <vt:lpstr>Kullanılan Veri Kaynakları</vt:lpstr>
      <vt:lpstr>Kullanılan Teknolojiler</vt:lpstr>
      <vt:lpstr>Yöntem: Veri Toplama ve Ön İşleme</vt:lpstr>
      <vt:lpstr>PowerPoint Sunusu</vt:lpstr>
      <vt:lpstr>LSTM</vt:lpstr>
      <vt:lpstr>Özellik Seçimi ve Korelasyon Analizi</vt:lpstr>
      <vt:lpstr>Model Performans Karşılaştırması</vt:lpstr>
      <vt:lpstr>Gelecek Çalışmalar ve Kapanış</vt:lpstr>
      <vt:lpstr>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vahit başa</dc:creator>
  <cp:lastModifiedBy>vahit başa</cp:lastModifiedBy>
  <cp:revision>2</cp:revision>
  <dcterms:created xsi:type="dcterms:W3CDTF">2025-06-19T04:03:01Z</dcterms:created>
  <dcterms:modified xsi:type="dcterms:W3CDTF">2025-06-19T18:20:33Z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